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"/>
  </p:notes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A1DA"/>
    <a:srgbClr val="93DAF7"/>
    <a:srgbClr val="FFB7B7"/>
    <a:srgbClr val="2DC142"/>
    <a:srgbClr val="53C5F3"/>
    <a:srgbClr val="47D45A"/>
    <a:srgbClr val="EAFCEC"/>
    <a:srgbClr val="40BFF2"/>
    <a:srgbClr val="6CCDF4"/>
    <a:srgbClr val="8DD9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4" autoAdjust="0"/>
    <p:restoredTop sz="94660"/>
  </p:normalViewPr>
  <p:slideViewPr>
    <p:cSldViewPr snapToGrid="0">
      <p:cViewPr>
        <p:scale>
          <a:sx n="200" d="100"/>
          <a:sy n="200" d="100"/>
        </p:scale>
        <p:origin x="-1782" y="-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73AD8B-D8AA-40CA-B9C4-161339AA265D}" type="datetimeFigureOut">
              <a:rPr lang="zh-CN" altLang="en-US" smtClean="0"/>
              <a:t>2025/1/5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D8F198-70EE-41CF-BCC6-48B21FF48B6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87350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D8F198-70EE-41CF-BCC6-48B21FF48B64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73274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8222B1-4A62-DF31-8135-075B934185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09760C4A-C9D2-F12A-0F55-37DDDB008AE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30EA3095-1765-D985-967F-2597886F33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1F6FF9D-C3ED-B480-B1DB-0E0F207ED87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D8F198-70EE-41CF-BCC6-48B21FF48B64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34643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5ABCED-C49C-8090-F358-7CA775B986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545C7E7-8117-0D71-AA56-EC20A00BAD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E4EE3A4-0B99-9824-58DD-5DCE3F0C78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01AF50-C96E-4675-B618-CED1B3886439}" type="datetimeFigureOut">
              <a:rPr lang="zh-CN" altLang="en-US" smtClean="0"/>
              <a:t>2025/1/5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02ED769-38CB-037D-7E7D-465620B84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121391B-24FC-7F88-EB00-611BA294A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2A7B47-4DEE-44F3-B981-7A83436D704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75970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F70E391-D660-D8C4-5E12-FA6F305EB4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60D8369-D182-7D70-A9EB-A8133E462D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5F70F05-4BCE-83ED-08F6-24B0FF0C78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01AF50-C96E-4675-B618-CED1B3886439}" type="datetimeFigureOut">
              <a:rPr lang="zh-CN" altLang="en-US" smtClean="0"/>
              <a:t>2025/1/5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A935112-D1C3-DC0A-CC30-C202ACEC1B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7A1BF66-4DB3-E41D-DF6F-4FDE5B97C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2A7B47-4DEE-44F3-B981-7A83436D704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7191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A8B59B52-F5F7-9F8B-EFDB-48DEA60063D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5C540DC-8215-DE64-190C-E5F801A856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D46D655-6B6B-607A-2910-6D772418EA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01AF50-C96E-4675-B618-CED1B3886439}" type="datetimeFigureOut">
              <a:rPr lang="zh-CN" altLang="en-US" smtClean="0"/>
              <a:t>2025/1/5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181075C-5F02-7933-430C-ADB62B8DD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C772487-46DE-3BE0-B591-A41B68781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2A7B47-4DEE-44F3-B981-7A83436D704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28332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50C1E5-36ED-095B-5819-D84383C3F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9AAEEF4-1A53-C74C-2006-52A6C75093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5802720-2C00-65CA-FB15-59C23D4CB0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01AF50-C96E-4675-B618-CED1B3886439}" type="datetimeFigureOut">
              <a:rPr lang="zh-CN" altLang="en-US" smtClean="0"/>
              <a:t>2025/1/5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AAA0DC6-BD10-ECC7-E864-777AA06D5C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38EB063-B80D-E218-2C8A-614AE3B04B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2A7B47-4DEE-44F3-B981-7A83436D704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14352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396525B-A3DE-683F-B12C-DD6DEAF313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A2E1116-A19B-F517-E2DA-2B7E4BA0A3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FE451EB-8089-8DB6-76FC-EAE64E8756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01AF50-C96E-4675-B618-CED1B3886439}" type="datetimeFigureOut">
              <a:rPr lang="zh-CN" altLang="en-US" smtClean="0"/>
              <a:t>2025/1/5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88DCA66-C7BE-64A5-AC82-479EE5AC8B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6520272-A9AC-5B1D-CF63-05163359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2A7B47-4DEE-44F3-B981-7A83436D704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66755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C1C8F4-476F-568B-E0AD-6F887D516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381049F-A5FC-8D01-67F0-A68977E082F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2D5B028-50E8-9155-9E8A-C54DDAC537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DE6FC18-27E3-BE0B-FBC5-9F47BE8C3E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01AF50-C96E-4675-B618-CED1B3886439}" type="datetimeFigureOut">
              <a:rPr lang="zh-CN" altLang="en-US" smtClean="0"/>
              <a:t>2025/1/5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7BE7325-08FB-A5D1-03A8-F9E021AFE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C4684A8-CC47-02F5-764F-14611E22EF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2A7B47-4DEE-44F3-B981-7A83436D704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21435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C7E94E-72F2-E514-F6CA-6C93B7BDB4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88260A0-1413-56FD-9A22-A1B56C34E8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B8B267C-CD99-16F2-EEED-A9B9213456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421C8C5-691F-0778-8C4F-DB11115F4B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4EE52926-D354-E338-9AB3-EA60B1C9A74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FE678C8C-E4C2-1691-CEC5-D5FEAD4DAE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01AF50-C96E-4675-B618-CED1B3886439}" type="datetimeFigureOut">
              <a:rPr lang="zh-CN" altLang="en-US" smtClean="0"/>
              <a:t>2025/1/5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2B1F4D98-3CD2-1706-CA66-92BD7235AD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AD38D620-1B3F-C9FB-436D-1DBA641D1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2A7B47-4DEE-44F3-B981-7A83436D704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90791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9C40AA-FA38-A943-3820-BDD1C50A4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41408DB-7E49-E6FD-52C6-98CD1085F8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01AF50-C96E-4675-B618-CED1B3886439}" type="datetimeFigureOut">
              <a:rPr lang="zh-CN" altLang="en-US" smtClean="0"/>
              <a:t>2025/1/5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E4FE256-F36B-39E9-C643-1EEA6B8ABC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399B666-0F64-1EF8-8AFA-963ADAC60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2A7B47-4DEE-44F3-B981-7A83436D704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24632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F9730FC-6671-2FF6-4E93-8C101B2E21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01AF50-C96E-4675-B618-CED1B3886439}" type="datetimeFigureOut">
              <a:rPr lang="zh-CN" altLang="en-US" smtClean="0"/>
              <a:t>2025/1/5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471853F7-7171-4C88-AAD5-671D09CB03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2B08256-977F-3F8A-AFD5-2747617ED5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2A7B47-4DEE-44F3-B981-7A83436D704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75712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840F1BC-CF46-5EDE-283A-51B06E697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1C9AA21-CE76-81C8-4F9E-56D0A03D7A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52FD0D3-3629-FCB0-F878-6E4B913D89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4F0C74F-4497-3E73-7B64-B2645C0E27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01AF50-C96E-4675-B618-CED1B3886439}" type="datetimeFigureOut">
              <a:rPr lang="zh-CN" altLang="en-US" smtClean="0"/>
              <a:t>2025/1/5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14E5B6B-719F-8386-D819-C328AD2B73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7EF74DA-6752-4133-D173-C11907EE87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2A7B47-4DEE-44F3-B981-7A83436D704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03265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AF51EC2-A040-387A-513F-B338FBC08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AFC01969-FFEB-80F2-6980-7A5E41E1841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BCF682C-3FEF-C53A-0C85-8FDA474B93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D5C1E25-FE8D-6892-D6B6-70EF3F16A7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01AF50-C96E-4675-B618-CED1B3886439}" type="datetimeFigureOut">
              <a:rPr lang="zh-CN" altLang="en-US" smtClean="0"/>
              <a:t>2025/1/5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A5A07B1-5A88-BF14-1F53-9B02175C47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C8EBE4B-3483-644A-1D60-79A0B2BB5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2A7B47-4DEE-44F3-B981-7A83436D704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8164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5751CB5C-19D8-0D87-E05E-E40F95CEE1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135458C-FC76-6FD3-B354-55602CE03D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54BB098-7F00-0135-B482-5C94B1B118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E01AF50-C96E-4675-B618-CED1B3886439}" type="datetimeFigureOut">
              <a:rPr lang="zh-CN" altLang="en-US" smtClean="0"/>
              <a:t>2025/1/5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BA5EE54-B0BF-3D51-58D7-A5CE15382F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99364C0-719F-520F-BF87-622435CECB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32A7B47-4DEE-44F3-B981-7A83436D704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23457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>
            <a:extLst>
              <a:ext uri="{FF2B5EF4-FFF2-40B4-BE49-F238E27FC236}">
                <a16:creationId xmlns:a16="http://schemas.microsoft.com/office/drawing/2014/main" id="{B0AA9DFB-5542-B68F-A334-A7439817476A}"/>
              </a:ext>
            </a:extLst>
          </p:cNvPr>
          <p:cNvSpPr txBox="1"/>
          <p:nvPr/>
        </p:nvSpPr>
        <p:spPr>
          <a:xfrm>
            <a:off x="4503626" y="2743317"/>
            <a:ext cx="4360974" cy="15694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ts val="5640"/>
              </a:lnSpc>
            </a:pPr>
            <a:r>
              <a:rPr lang="en-US" altLang="zh-CN" sz="4800" dirty="0">
                <a:solidFill>
                  <a:srgbClr val="D8AC27"/>
                </a:solidFill>
                <a:latin typeface="Calisto MT" panose="02040603050505030304" pitchFamily="18" charset="0"/>
              </a:rPr>
              <a:t>UC</a:t>
            </a:r>
            <a:r>
              <a:rPr lang="en-US" altLang="zh-CN" sz="4800" b="1" dirty="0">
                <a:solidFill>
                  <a:srgbClr val="0F2D53"/>
                </a:solidFill>
                <a:latin typeface="+mj-lt"/>
              </a:rPr>
              <a:t>  </a:t>
            </a:r>
            <a:r>
              <a:rPr lang="en-US" altLang="zh-CN" sz="4800" dirty="0">
                <a:solidFill>
                  <a:srgbClr val="0F2D53"/>
                </a:solidFill>
                <a:latin typeface="Calisto MT" panose="02040603050505030304" pitchFamily="18" charset="0"/>
              </a:rPr>
              <a:t>MERCED</a:t>
            </a:r>
          </a:p>
          <a:p>
            <a:pPr algn="just">
              <a:lnSpc>
                <a:spcPts val="5640"/>
              </a:lnSpc>
            </a:pPr>
            <a:r>
              <a:rPr lang="en-US" altLang="zh-CN" sz="7200" dirty="0">
                <a:solidFill>
                  <a:srgbClr val="D8AC27"/>
                </a:solidFill>
                <a:latin typeface="Calisto MT" panose="02040603050505030304" pitchFamily="18" charset="0"/>
              </a:rPr>
              <a:t>NLP</a:t>
            </a:r>
            <a:r>
              <a:rPr lang="en-US" altLang="zh-CN" sz="7200" dirty="0">
                <a:latin typeface="Calisto MT" panose="02040603050505030304" pitchFamily="18" charset="0"/>
              </a:rPr>
              <a:t> </a:t>
            </a:r>
            <a:r>
              <a:rPr lang="en-US" altLang="zh-CN" sz="7200" dirty="0">
                <a:solidFill>
                  <a:srgbClr val="0F2D53"/>
                </a:solidFill>
                <a:latin typeface="Calisto MT" panose="02040603050505030304" pitchFamily="18" charset="0"/>
              </a:rPr>
              <a:t>LAB</a:t>
            </a:r>
            <a:endParaRPr lang="zh-CN" altLang="en-US" sz="7200" dirty="0">
              <a:solidFill>
                <a:srgbClr val="0F2D53"/>
              </a:solidFill>
              <a:latin typeface="Calisto MT" panose="02040603050505030304" pitchFamily="18" charset="0"/>
            </a:endParaRPr>
          </a:p>
        </p:txBody>
      </p:sp>
      <p:pic>
        <p:nvPicPr>
          <p:cNvPr id="1038" name="Picture 14" descr="UC Merced Golden Bobcats Logo - PNG Logo Vector Brand Downloads (SVG, EPS)">
            <a:extLst>
              <a:ext uri="{FF2B5EF4-FFF2-40B4-BE49-F238E27FC236}">
                <a16:creationId xmlns:a16="http://schemas.microsoft.com/office/drawing/2014/main" id="{656D97B3-0DFA-96D6-ED3F-4AAC4D5F27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8163" y="441165"/>
            <a:ext cx="4360974" cy="3492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42672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7FC0AA39-2FD5-7217-723D-63185D1F1D96}"/>
              </a:ext>
            </a:extLst>
          </p:cNvPr>
          <p:cNvGrpSpPr/>
          <p:nvPr/>
        </p:nvGrpSpPr>
        <p:grpSpPr>
          <a:xfrm>
            <a:off x="3454399" y="1504950"/>
            <a:ext cx="6338957" cy="2946676"/>
            <a:chOff x="3454399" y="1504950"/>
            <a:chExt cx="6338957" cy="2946676"/>
          </a:xfrm>
          <a:gradFill flip="none" rotWithShape="1">
            <a:gsLst>
              <a:gs pos="0">
                <a:schemeClr val="accent4">
                  <a:lumMod val="20000"/>
                  <a:lumOff val="80000"/>
                  <a:alpha val="52000"/>
                </a:schemeClr>
              </a:gs>
              <a:gs pos="45000">
                <a:srgbClr val="53C5F3"/>
              </a:gs>
              <a:gs pos="79000">
                <a:srgbClr val="86E089">
                  <a:alpha val="70000"/>
                </a:srgbClr>
              </a:gs>
              <a:gs pos="22000">
                <a:srgbClr val="9BDEF8">
                  <a:alpha val="54000"/>
                </a:srgbClr>
              </a:gs>
              <a:gs pos="61000">
                <a:srgbClr val="2DC142"/>
              </a:gs>
              <a:gs pos="100000">
                <a:schemeClr val="accent6">
                  <a:lumMod val="30000"/>
                  <a:lumOff val="70000"/>
                  <a:alpha val="69000"/>
                </a:schemeClr>
              </a:gs>
            </a:gsLst>
            <a:lin ang="5400000" scaled="1"/>
            <a:tileRect/>
          </a:gradFill>
        </p:grpSpPr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AC02A78D-A410-D651-1D40-5BF17E3AE209}"/>
                </a:ext>
              </a:extLst>
            </p:cNvPr>
            <p:cNvSpPr/>
            <p:nvPr/>
          </p:nvSpPr>
          <p:spPr>
            <a:xfrm>
              <a:off x="3454399" y="1504950"/>
              <a:ext cx="6338957" cy="8064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solidFill>
                    <a:schemeClr val="tx1"/>
                  </a:solidFill>
                </a:rPr>
                <a:t>Trustworthy AI Assistants</a:t>
              </a:r>
            </a:p>
            <a:p>
              <a:pPr algn="ctr"/>
              <a:r>
                <a:rPr lang="en-US" altLang="zh-CN" sz="1600" b="1" i="1" dirty="0">
                  <a:solidFill>
                    <a:schemeClr val="tx1"/>
                  </a:solidFill>
                </a:rPr>
                <a:t>Systematic Design</a:t>
              </a:r>
              <a:endParaRPr lang="zh-CN" altLang="en-US" sz="1600" b="1" i="1" dirty="0">
                <a:solidFill>
                  <a:schemeClr val="tx1"/>
                </a:solidFill>
              </a:endParaRPr>
            </a:p>
          </p:txBody>
        </p:sp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F1EF0B79-4C4E-6562-1CBA-09223285EDAC}"/>
                </a:ext>
              </a:extLst>
            </p:cNvPr>
            <p:cNvSpPr/>
            <p:nvPr/>
          </p:nvSpPr>
          <p:spPr>
            <a:xfrm>
              <a:off x="3454399" y="2575063"/>
              <a:ext cx="6338957" cy="8064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b="1" dirty="0">
                  <a:solidFill>
                    <a:schemeClr val="bg1"/>
                  </a:solidFill>
                </a:rPr>
                <a:t>Natural Language Processing</a:t>
              </a:r>
              <a:endParaRPr lang="zh-CN" altLang="en-US" sz="1600" b="1" i="1" dirty="0">
                <a:solidFill>
                  <a:schemeClr val="bg1"/>
                </a:solidFill>
              </a:endParaRPr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5FD9347F-4E6F-F079-0467-57386FF1C34B}"/>
                </a:ext>
              </a:extLst>
            </p:cNvPr>
            <p:cNvSpPr/>
            <p:nvPr/>
          </p:nvSpPr>
          <p:spPr>
            <a:xfrm>
              <a:off x="3454399" y="3645176"/>
              <a:ext cx="6338957" cy="8064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solidFill>
                    <a:schemeClr val="tx1"/>
                  </a:solidFill>
                </a:rPr>
                <a:t>Large Foundation Models</a:t>
              </a:r>
            </a:p>
            <a:p>
              <a:pPr algn="ctr"/>
              <a:r>
                <a:rPr lang="en-US" altLang="zh-CN" sz="1600" b="1" i="1" dirty="0">
                  <a:solidFill>
                    <a:schemeClr val="tx1"/>
                  </a:solidFill>
                </a:rPr>
                <a:t>Fundamental Innovation</a:t>
              </a:r>
              <a:endParaRPr lang="zh-CN" altLang="en-US" sz="1600" b="1" i="1" dirty="0">
                <a:solidFill>
                  <a:schemeClr val="tx1"/>
                </a:solidFill>
              </a:endParaRPr>
            </a:p>
          </p:txBody>
        </p:sp>
      </p:grpSp>
      <p:sp>
        <p:nvSpPr>
          <p:cNvPr id="12" name="矩形 11">
            <a:extLst>
              <a:ext uri="{FF2B5EF4-FFF2-40B4-BE49-F238E27FC236}">
                <a16:creationId xmlns:a16="http://schemas.microsoft.com/office/drawing/2014/main" id="{5B9C11C4-8A79-9FCB-2CA9-61DDBC27B732}"/>
              </a:ext>
            </a:extLst>
          </p:cNvPr>
          <p:cNvSpPr/>
          <p:nvPr/>
        </p:nvSpPr>
        <p:spPr>
          <a:xfrm>
            <a:off x="3454398" y="1504950"/>
            <a:ext cx="6338957" cy="2946676"/>
          </a:xfrm>
          <a:prstGeom prst="rect">
            <a:avLst/>
          </a:prstGeom>
          <a:gradFill flip="none" rotWithShape="1">
            <a:gsLst>
              <a:gs pos="60000">
                <a:srgbClr val="FFFFFF">
                  <a:alpha val="27000"/>
                </a:srgbClr>
              </a:gs>
              <a:gs pos="0">
                <a:schemeClr val="bg1">
                  <a:alpha val="0"/>
                </a:schemeClr>
              </a:gs>
              <a:gs pos="73400">
                <a:srgbClr val="FFFFFF"/>
              </a:gs>
              <a:gs pos="100000">
                <a:schemeClr val="bg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C2F3FFB1-E3D4-4DA0-9FE4-2C80010EC6E6}"/>
              </a:ext>
            </a:extLst>
          </p:cNvPr>
          <p:cNvGrpSpPr/>
          <p:nvPr/>
        </p:nvGrpSpPr>
        <p:grpSpPr>
          <a:xfrm flipH="1">
            <a:off x="7931106" y="1662082"/>
            <a:ext cx="1085221" cy="2475229"/>
            <a:chOff x="9260497" y="4478020"/>
            <a:chExt cx="1463467" cy="1750059"/>
          </a:xfrm>
        </p:grpSpPr>
        <p:sp>
          <p:nvSpPr>
            <p:cNvPr id="13" name="Freeform: Shape 37">
              <a:extLst>
                <a:ext uri="{FF2B5EF4-FFF2-40B4-BE49-F238E27FC236}">
                  <a16:creationId xmlns:a16="http://schemas.microsoft.com/office/drawing/2014/main" id="{3402E177-159D-ED19-9DF4-FA98EB8A0BF8}"/>
                </a:ext>
              </a:extLst>
            </p:cNvPr>
            <p:cNvSpPr/>
            <p:nvPr/>
          </p:nvSpPr>
          <p:spPr>
            <a:xfrm>
              <a:off x="9260497" y="4478020"/>
              <a:ext cx="1065715" cy="1750059"/>
            </a:xfrm>
            <a:custGeom>
              <a:avLst/>
              <a:gdLst>
                <a:gd name="connsiteX0" fmla="*/ 107952 w 1065715"/>
                <a:gd name="connsiteY0" fmla="*/ 0 h 1750059"/>
                <a:gd name="connsiteX1" fmla="*/ 1065715 w 1065715"/>
                <a:gd name="connsiteY1" fmla="*/ 0 h 1750059"/>
                <a:gd name="connsiteX2" fmla="*/ 1065715 w 1065715"/>
                <a:gd name="connsiteY2" fmla="*/ 425449 h 1750059"/>
                <a:gd name="connsiteX3" fmla="*/ 685801 w 1065715"/>
                <a:gd name="connsiteY3" fmla="*/ 425449 h 1750059"/>
                <a:gd name="connsiteX4" fmla="*/ 685801 w 1065715"/>
                <a:gd name="connsiteY4" fmla="*/ 1441447 h 1750059"/>
                <a:gd name="connsiteX5" fmla="*/ 685802 w 1065715"/>
                <a:gd name="connsiteY5" fmla="*/ 1441447 h 1750059"/>
                <a:gd name="connsiteX6" fmla="*/ 342902 w 1065715"/>
                <a:gd name="connsiteY6" fmla="*/ 1750059 h 1750059"/>
                <a:gd name="connsiteX7" fmla="*/ 2 w 1065715"/>
                <a:gd name="connsiteY7" fmla="*/ 1441447 h 1750059"/>
                <a:gd name="connsiteX8" fmla="*/ 1 w 1065715"/>
                <a:gd name="connsiteY8" fmla="*/ 1441447 h 1750059"/>
                <a:gd name="connsiteX9" fmla="*/ 1 w 1065715"/>
                <a:gd name="connsiteY9" fmla="*/ 425449 h 1750059"/>
                <a:gd name="connsiteX10" fmla="*/ 0 w 1065715"/>
                <a:gd name="connsiteY10" fmla="*/ 425449 h 1750059"/>
                <a:gd name="connsiteX11" fmla="*/ 0 w 1065715"/>
                <a:gd name="connsiteY11" fmla="*/ 142705 h 1750059"/>
                <a:gd name="connsiteX12" fmla="*/ 107952 w 1065715"/>
                <a:gd name="connsiteY12" fmla="*/ 0 h 1750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65715" h="1750059">
                  <a:moveTo>
                    <a:pt x="107952" y="0"/>
                  </a:moveTo>
                  <a:lnTo>
                    <a:pt x="1065715" y="0"/>
                  </a:lnTo>
                  <a:lnTo>
                    <a:pt x="1065715" y="425449"/>
                  </a:lnTo>
                  <a:lnTo>
                    <a:pt x="685801" y="425449"/>
                  </a:lnTo>
                  <a:lnTo>
                    <a:pt x="685801" y="1441447"/>
                  </a:lnTo>
                  <a:lnTo>
                    <a:pt x="685802" y="1441447"/>
                  </a:lnTo>
                  <a:lnTo>
                    <a:pt x="342902" y="1750059"/>
                  </a:lnTo>
                  <a:lnTo>
                    <a:pt x="2" y="1441447"/>
                  </a:lnTo>
                  <a:lnTo>
                    <a:pt x="1" y="1441447"/>
                  </a:lnTo>
                  <a:lnTo>
                    <a:pt x="1" y="425449"/>
                  </a:lnTo>
                  <a:lnTo>
                    <a:pt x="0" y="425449"/>
                  </a:lnTo>
                  <a:lnTo>
                    <a:pt x="0" y="142705"/>
                  </a:lnTo>
                  <a:cubicBezTo>
                    <a:pt x="0" y="63892"/>
                    <a:pt x="48332" y="0"/>
                    <a:pt x="107952" y="0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4">
                    <a:lumMod val="20000"/>
                    <a:lumOff val="80000"/>
                  </a:schemeClr>
                </a:gs>
                <a:gs pos="0">
                  <a:schemeClr val="accent4">
                    <a:lumMod val="75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: Shape 35">
              <a:extLst>
                <a:ext uri="{FF2B5EF4-FFF2-40B4-BE49-F238E27FC236}">
                  <a16:creationId xmlns:a16="http://schemas.microsoft.com/office/drawing/2014/main" id="{2AC66D83-9621-BAEE-4407-A7A77853F65F}"/>
                </a:ext>
              </a:extLst>
            </p:cNvPr>
            <p:cNvSpPr/>
            <p:nvPr/>
          </p:nvSpPr>
          <p:spPr>
            <a:xfrm>
              <a:off x="9944776" y="4478020"/>
              <a:ext cx="779188" cy="425449"/>
            </a:xfrm>
            <a:custGeom>
              <a:avLst/>
              <a:gdLst>
                <a:gd name="connsiteX0" fmla="*/ 320675 w 641350"/>
                <a:gd name="connsiteY0" fmla="*/ 0 h 323850"/>
                <a:gd name="connsiteX1" fmla="*/ 641350 w 641350"/>
                <a:gd name="connsiteY1" fmla="*/ 323850 h 323850"/>
                <a:gd name="connsiteX2" fmla="*/ 0 w 641350"/>
                <a:gd name="connsiteY2" fmla="*/ 323850 h 323850"/>
                <a:gd name="connsiteX3" fmla="*/ 320675 w 641350"/>
                <a:gd name="connsiteY3" fmla="*/ 0 h 32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1350" h="323850">
                  <a:moveTo>
                    <a:pt x="320675" y="0"/>
                  </a:moveTo>
                  <a:cubicBezTo>
                    <a:pt x="497779" y="0"/>
                    <a:pt x="641350" y="144993"/>
                    <a:pt x="641350" y="323850"/>
                  </a:cubicBezTo>
                  <a:lnTo>
                    <a:pt x="0" y="323850"/>
                  </a:lnTo>
                  <a:cubicBezTo>
                    <a:pt x="0" y="144993"/>
                    <a:pt x="143571" y="0"/>
                    <a:pt x="320675" y="0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64C24475-36A4-0AF7-E5A3-8B23F282A296}"/>
              </a:ext>
            </a:extLst>
          </p:cNvPr>
          <p:cNvGrpSpPr/>
          <p:nvPr/>
        </p:nvGrpSpPr>
        <p:grpSpPr>
          <a:xfrm rot="10800000" flipH="1">
            <a:off x="4241800" y="1803394"/>
            <a:ext cx="1115331" cy="2475229"/>
            <a:chOff x="9260497" y="4478020"/>
            <a:chExt cx="1463467" cy="1750059"/>
          </a:xfrm>
        </p:grpSpPr>
        <p:sp>
          <p:nvSpPr>
            <p:cNvPr id="18" name="Freeform: Shape 37">
              <a:extLst>
                <a:ext uri="{FF2B5EF4-FFF2-40B4-BE49-F238E27FC236}">
                  <a16:creationId xmlns:a16="http://schemas.microsoft.com/office/drawing/2014/main" id="{2178D262-D8E8-E3DE-D3C7-EF12D1922BBB}"/>
                </a:ext>
              </a:extLst>
            </p:cNvPr>
            <p:cNvSpPr/>
            <p:nvPr/>
          </p:nvSpPr>
          <p:spPr>
            <a:xfrm>
              <a:off x="9260497" y="4478020"/>
              <a:ext cx="1065715" cy="1750059"/>
            </a:xfrm>
            <a:custGeom>
              <a:avLst/>
              <a:gdLst>
                <a:gd name="connsiteX0" fmla="*/ 107952 w 1065715"/>
                <a:gd name="connsiteY0" fmla="*/ 0 h 1750059"/>
                <a:gd name="connsiteX1" fmla="*/ 1065715 w 1065715"/>
                <a:gd name="connsiteY1" fmla="*/ 0 h 1750059"/>
                <a:gd name="connsiteX2" fmla="*/ 1065715 w 1065715"/>
                <a:gd name="connsiteY2" fmla="*/ 425449 h 1750059"/>
                <a:gd name="connsiteX3" fmla="*/ 685801 w 1065715"/>
                <a:gd name="connsiteY3" fmla="*/ 425449 h 1750059"/>
                <a:gd name="connsiteX4" fmla="*/ 685801 w 1065715"/>
                <a:gd name="connsiteY4" fmla="*/ 1441447 h 1750059"/>
                <a:gd name="connsiteX5" fmla="*/ 685802 w 1065715"/>
                <a:gd name="connsiteY5" fmla="*/ 1441447 h 1750059"/>
                <a:gd name="connsiteX6" fmla="*/ 342902 w 1065715"/>
                <a:gd name="connsiteY6" fmla="*/ 1750059 h 1750059"/>
                <a:gd name="connsiteX7" fmla="*/ 2 w 1065715"/>
                <a:gd name="connsiteY7" fmla="*/ 1441447 h 1750059"/>
                <a:gd name="connsiteX8" fmla="*/ 1 w 1065715"/>
                <a:gd name="connsiteY8" fmla="*/ 1441447 h 1750059"/>
                <a:gd name="connsiteX9" fmla="*/ 1 w 1065715"/>
                <a:gd name="connsiteY9" fmla="*/ 425449 h 1750059"/>
                <a:gd name="connsiteX10" fmla="*/ 0 w 1065715"/>
                <a:gd name="connsiteY10" fmla="*/ 425449 h 1750059"/>
                <a:gd name="connsiteX11" fmla="*/ 0 w 1065715"/>
                <a:gd name="connsiteY11" fmla="*/ 142705 h 1750059"/>
                <a:gd name="connsiteX12" fmla="*/ 107952 w 1065715"/>
                <a:gd name="connsiteY12" fmla="*/ 0 h 1750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65715" h="1750059">
                  <a:moveTo>
                    <a:pt x="107952" y="0"/>
                  </a:moveTo>
                  <a:lnTo>
                    <a:pt x="1065715" y="0"/>
                  </a:lnTo>
                  <a:lnTo>
                    <a:pt x="1065715" y="425449"/>
                  </a:lnTo>
                  <a:lnTo>
                    <a:pt x="685801" y="425449"/>
                  </a:lnTo>
                  <a:lnTo>
                    <a:pt x="685801" y="1441447"/>
                  </a:lnTo>
                  <a:lnTo>
                    <a:pt x="685802" y="1441447"/>
                  </a:lnTo>
                  <a:lnTo>
                    <a:pt x="342902" y="1750059"/>
                  </a:lnTo>
                  <a:lnTo>
                    <a:pt x="2" y="1441447"/>
                  </a:lnTo>
                  <a:lnTo>
                    <a:pt x="1" y="1441447"/>
                  </a:lnTo>
                  <a:lnTo>
                    <a:pt x="1" y="425449"/>
                  </a:lnTo>
                  <a:lnTo>
                    <a:pt x="0" y="425449"/>
                  </a:lnTo>
                  <a:lnTo>
                    <a:pt x="0" y="142705"/>
                  </a:lnTo>
                  <a:cubicBezTo>
                    <a:pt x="0" y="63892"/>
                    <a:pt x="48332" y="0"/>
                    <a:pt x="107952" y="0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6">
                    <a:lumMod val="20000"/>
                    <a:lumOff val="80000"/>
                  </a:schemeClr>
                </a:gs>
                <a:gs pos="0">
                  <a:schemeClr val="accent6">
                    <a:lumMod val="75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: Shape 35">
              <a:extLst>
                <a:ext uri="{FF2B5EF4-FFF2-40B4-BE49-F238E27FC236}">
                  <a16:creationId xmlns:a16="http://schemas.microsoft.com/office/drawing/2014/main" id="{8798014C-A715-3BB1-3BAD-02121AA7A8C0}"/>
                </a:ext>
              </a:extLst>
            </p:cNvPr>
            <p:cNvSpPr/>
            <p:nvPr/>
          </p:nvSpPr>
          <p:spPr>
            <a:xfrm>
              <a:off x="9944776" y="4478020"/>
              <a:ext cx="779188" cy="425449"/>
            </a:xfrm>
            <a:custGeom>
              <a:avLst/>
              <a:gdLst>
                <a:gd name="connsiteX0" fmla="*/ 320675 w 641350"/>
                <a:gd name="connsiteY0" fmla="*/ 0 h 323850"/>
                <a:gd name="connsiteX1" fmla="*/ 641350 w 641350"/>
                <a:gd name="connsiteY1" fmla="*/ 323850 h 323850"/>
                <a:gd name="connsiteX2" fmla="*/ 0 w 641350"/>
                <a:gd name="connsiteY2" fmla="*/ 323850 h 323850"/>
                <a:gd name="connsiteX3" fmla="*/ 320675 w 641350"/>
                <a:gd name="connsiteY3" fmla="*/ 0 h 32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1350" h="323850">
                  <a:moveTo>
                    <a:pt x="320675" y="0"/>
                  </a:moveTo>
                  <a:cubicBezTo>
                    <a:pt x="497779" y="0"/>
                    <a:pt x="641350" y="144993"/>
                    <a:pt x="641350" y="323850"/>
                  </a:cubicBezTo>
                  <a:lnTo>
                    <a:pt x="0" y="323850"/>
                  </a:lnTo>
                  <a:cubicBezTo>
                    <a:pt x="0" y="144993"/>
                    <a:pt x="143571" y="0"/>
                    <a:pt x="320675" y="0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74763AA0-C23D-2A64-0DC5-196ABB846105}"/>
              </a:ext>
            </a:extLst>
          </p:cNvPr>
          <p:cNvSpPr/>
          <p:nvPr/>
        </p:nvSpPr>
        <p:spPr>
          <a:xfrm>
            <a:off x="4324349" y="730250"/>
            <a:ext cx="1289051" cy="298450"/>
          </a:xfrm>
          <a:prstGeom prst="roundRect">
            <a:avLst/>
          </a:prstGeom>
          <a:solidFill>
            <a:srgbClr val="00A1D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/>
              <a:t>Healthcare</a:t>
            </a:r>
            <a:endParaRPr lang="zh-CN" altLang="en-US" sz="1600" dirty="0"/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B88EDCE2-14C9-CDCC-F3EB-2DB5707527B8}"/>
              </a:ext>
            </a:extLst>
          </p:cNvPr>
          <p:cNvSpPr/>
          <p:nvPr/>
        </p:nvSpPr>
        <p:spPr>
          <a:xfrm>
            <a:off x="6528106" y="1108098"/>
            <a:ext cx="1289051" cy="298450"/>
          </a:xfrm>
          <a:prstGeom prst="roundRect">
            <a:avLst/>
          </a:prstGeom>
          <a:solidFill>
            <a:srgbClr val="00A1D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/>
              <a:t>Education</a:t>
            </a:r>
            <a:endParaRPr lang="zh-CN" altLang="en-US" sz="1600" dirty="0"/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0D98C0A6-701F-E4B6-92DD-84982E117D17}"/>
              </a:ext>
            </a:extLst>
          </p:cNvPr>
          <p:cNvSpPr/>
          <p:nvPr/>
        </p:nvSpPr>
        <p:spPr>
          <a:xfrm>
            <a:off x="6434138" y="730250"/>
            <a:ext cx="1495427" cy="298450"/>
          </a:xfrm>
          <a:prstGeom prst="roundRect">
            <a:avLst/>
          </a:prstGeom>
          <a:solidFill>
            <a:srgbClr val="00A1D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/>
              <a:t>Legal Services</a:t>
            </a:r>
            <a:endParaRPr lang="zh-CN" altLang="en-US" sz="1600" dirty="0"/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2092F6F1-7B98-34EF-1B87-FCA90C538CB8}"/>
              </a:ext>
            </a:extLst>
          </p:cNvPr>
          <p:cNvSpPr/>
          <p:nvPr/>
        </p:nvSpPr>
        <p:spPr>
          <a:xfrm>
            <a:off x="4324349" y="1108098"/>
            <a:ext cx="1495427" cy="298450"/>
          </a:xfrm>
          <a:prstGeom prst="roundRect">
            <a:avLst/>
          </a:prstGeom>
          <a:solidFill>
            <a:srgbClr val="00A1D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/>
              <a:t>Web Agents</a:t>
            </a:r>
            <a:endParaRPr lang="zh-CN" altLang="en-US" sz="1600" dirty="0"/>
          </a:p>
        </p:txBody>
      </p:sp>
      <p:pic>
        <p:nvPicPr>
          <p:cNvPr id="1026" name="Picture 2" descr="hospital&quot; Emoji - Download for free – Iconduck">
            <a:extLst>
              <a:ext uri="{FF2B5EF4-FFF2-40B4-BE49-F238E27FC236}">
                <a16:creationId xmlns:a16="http://schemas.microsoft.com/office/drawing/2014/main" id="{09C6A6B6-818C-20B9-0B4E-A16C633AA1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0875" y="695325"/>
            <a:ext cx="333375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con Legal Plans Legal Consultancy Services | S. Jaykishan">
            <a:extLst>
              <a:ext uri="{FF2B5EF4-FFF2-40B4-BE49-F238E27FC236}">
                <a16:creationId xmlns:a16="http://schemas.microsoft.com/office/drawing/2014/main" id="{B7491A2A-69B0-BF7E-94F2-E60B17896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1631" y="692172"/>
            <a:ext cx="411624" cy="411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AI Emojis | Slack Marketplace">
            <a:extLst>
              <a:ext uri="{FF2B5EF4-FFF2-40B4-BE49-F238E27FC236}">
                <a16:creationId xmlns:a16="http://schemas.microsoft.com/office/drawing/2014/main" id="{4F521EAD-4651-EE6F-D64C-7E4E9957EC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8207" y="1112354"/>
            <a:ext cx="294194" cy="294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school&quot; Emoji - Download for free – Iconduck">
            <a:extLst>
              <a:ext uri="{FF2B5EF4-FFF2-40B4-BE49-F238E27FC236}">
                <a16:creationId xmlns:a16="http://schemas.microsoft.com/office/drawing/2014/main" id="{AE7CBB66-05DE-1E8E-4CCB-E257B1FC1B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3806" y="1103796"/>
            <a:ext cx="324201" cy="324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84D27B8A-11F9-CEAA-E10D-E4461FBF109B}"/>
              </a:ext>
            </a:extLst>
          </p:cNvPr>
          <p:cNvSpPr/>
          <p:nvPr/>
        </p:nvSpPr>
        <p:spPr>
          <a:xfrm>
            <a:off x="8616937" y="942837"/>
            <a:ext cx="395136" cy="298450"/>
          </a:xfrm>
          <a:prstGeom prst="roundRect">
            <a:avLst/>
          </a:prstGeom>
          <a:solidFill>
            <a:srgbClr val="00A1D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/>
              <a:t>…</a:t>
            </a:r>
            <a:endParaRPr lang="zh-CN" altLang="en-US" sz="1600" b="1" dirty="0"/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6A0B48B2-9A00-D4AD-3434-8DBA7C123A57}"/>
              </a:ext>
            </a:extLst>
          </p:cNvPr>
          <p:cNvSpPr/>
          <p:nvPr/>
        </p:nvSpPr>
        <p:spPr>
          <a:xfrm>
            <a:off x="3923031" y="4532320"/>
            <a:ext cx="1289051" cy="29845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/>
              <a:t>Decoding</a:t>
            </a:r>
            <a:endParaRPr lang="zh-CN" altLang="en-US" sz="1600" dirty="0"/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29F34F36-81B5-E689-4793-BD6B4DFA12BF}"/>
              </a:ext>
            </a:extLst>
          </p:cNvPr>
          <p:cNvSpPr/>
          <p:nvPr/>
        </p:nvSpPr>
        <p:spPr>
          <a:xfrm>
            <a:off x="7520249" y="4526269"/>
            <a:ext cx="1289052" cy="682349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/>
              <a:t>Continual </a:t>
            </a:r>
          </a:p>
          <a:p>
            <a:pPr algn="ctr"/>
            <a:r>
              <a:rPr lang="en-US" altLang="zh-CN" sz="1600" dirty="0"/>
              <a:t>Learning</a:t>
            </a:r>
            <a:endParaRPr lang="zh-CN" altLang="en-US" sz="1600" dirty="0"/>
          </a:p>
        </p:txBody>
      </p:sp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1A17ABCB-DFDB-C667-DA79-57D85D2A75FC}"/>
              </a:ext>
            </a:extLst>
          </p:cNvPr>
          <p:cNvSpPr/>
          <p:nvPr/>
        </p:nvSpPr>
        <p:spPr>
          <a:xfrm>
            <a:off x="5566392" y="4910168"/>
            <a:ext cx="1871647" cy="29845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/>
              <a:t>Instruction Tuning</a:t>
            </a:r>
            <a:endParaRPr lang="zh-CN" altLang="en-US" sz="1600" dirty="0"/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CE81DDC3-7779-BF7B-936A-79486CE00C13}"/>
              </a:ext>
            </a:extLst>
          </p:cNvPr>
          <p:cNvSpPr/>
          <p:nvPr/>
        </p:nvSpPr>
        <p:spPr>
          <a:xfrm>
            <a:off x="3923031" y="4910168"/>
            <a:ext cx="1580202" cy="29845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/>
              <a:t>Data Synthesis</a:t>
            </a:r>
            <a:endParaRPr lang="zh-CN" altLang="en-US" sz="1600" dirty="0"/>
          </a:p>
        </p:txBody>
      </p:sp>
      <p:sp>
        <p:nvSpPr>
          <p:cNvPr id="27" name="矩形: 圆角 26">
            <a:extLst>
              <a:ext uri="{FF2B5EF4-FFF2-40B4-BE49-F238E27FC236}">
                <a16:creationId xmlns:a16="http://schemas.microsoft.com/office/drawing/2014/main" id="{C8DE0124-9FBE-0413-5972-A4FBF2428755}"/>
              </a:ext>
            </a:extLst>
          </p:cNvPr>
          <p:cNvSpPr/>
          <p:nvPr/>
        </p:nvSpPr>
        <p:spPr>
          <a:xfrm>
            <a:off x="8891511" y="4526270"/>
            <a:ext cx="395136" cy="682348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/>
              <a:t>…</a:t>
            </a:r>
            <a:endParaRPr lang="zh-CN" altLang="en-US" sz="1600" b="1" dirty="0"/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EB0D6EBB-584F-4D6D-8B6E-372C8E10CECB}"/>
              </a:ext>
            </a:extLst>
          </p:cNvPr>
          <p:cNvSpPr/>
          <p:nvPr/>
        </p:nvSpPr>
        <p:spPr>
          <a:xfrm>
            <a:off x="5313731" y="4526269"/>
            <a:ext cx="2025279" cy="29845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/>
              <a:t>Meta-Generation</a:t>
            </a:r>
            <a:endParaRPr lang="zh-CN" altLang="en-US" sz="1600" dirty="0"/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16D702FC-509D-BE24-D919-8C4B1BECAF65}"/>
              </a:ext>
            </a:extLst>
          </p:cNvPr>
          <p:cNvSpPr/>
          <p:nvPr/>
        </p:nvSpPr>
        <p:spPr>
          <a:xfrm rot="16200000">
            <a:off x="2704657" y="2609387"/>
            <a:ext cx="2198777" cy="76644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tx1"/>
                </a:solidFill>
              </a:rPr>
              <a:t>Capability, Controllability, Safety</a:t>
            </a:r>
            <a:endParaRPr lang="zh-CN" altLang="en-US" sz="1600" dirty="0">
              <a:solidFill>
                <a:schemeClr val="tx1"/>
              </a:solidFill>
            </a:endParaRPr>
          </a:p>
        </p:txBody>
      </p:sp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61A81B59-BB53-DF65-5903-CA0E95C1D9E2}"/>
              </a:ext>
            </a:extLst>
          </p:cNvPr>
          <p:cNvSpPr/>
          <p:nvPr/>
        </p:nvSpPr>
        <p:spPr>
          <a:xfrm rot="5400000">
            <a:off x="8167115" y="2464333"/>
            <a:ext cx="2318589" cy="76644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tx1"/>
                </a:solidFill>
              </a:rPr>
              <a:t>Knowledge, Constraints, Generalization </a:t>
            </a:r>
            <a:endParaRPr lang="zh-CN" alt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00672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B5EE40-9DE6-D3FF-B638-5AD397F085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">
            <a:extLst>
              <a:ext uri="{FF2B5EF4-FFF2-40B4-BE49-F238E27FC236}">
                <a16:creationId xmlns:a16="http://schemas.microsoft.com/office/drawing/2014/main" id="{9E8C2FDE-E9F5-4ACA-282A-65E3CE4354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34" y="225232"/>
            <a:ext cx="3825976" cy="3473986"/>
          </a:xfrm>
          <a:prstGeom prst="rect">
            <a:avLst/>
          </a:prstGeom>
        </p:spPr>
      </p:pic>
      <p:pic>
        <p:nvPicPr>
          <p:cNvPr id="38" name="Picture 10">
            <a:extLst>
              <a:ext uri="{FF2B5EF4-FFF2-40B4-BE49-F238E27FC236}">
                <a16:creationId xmlns:a16="http://schemas.microsoft.com/office/drawing/2014/main" id="{24F3A8E7-14D9-9474-040D-39594B9596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2163" y="225232"/>
            <a:ext cx="3309564" cy="2160042"/>
          </a:xfrm>
          <a:prstGeom prst="rect">
            <a:avLst/>
          </a:prstGeom>
        </p:spPr>
      </p:pic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77077838-4F9B-38E7-7D72-05E0B097DF9F}"/>
              </a:ext>
            </a:extLst>
          </p:cNvPr>
          <p:cNvSpPr txBox="1">
            <a:spLocks/>
          </p:cNvSpPr>
          <p:nvPr/>
        </p:nvSpPr>
        <p:spPr>
          <a:xfrm>
            <a:off x="2747160" y="2377582"/>
            <a:ext cx="4893276" cy="40137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/>
              <a:buNone/>
            </a:pPr>
            <a:r>
              <a:rPr lang="en-US" altLang="zh-CN" sz="1800" dirty="0">
                <a:solidFill>
                  <a:srgbClr val="7030A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Closest to Yosemite National Park</a:t>
            </a:r>
          </a:p>
        </p:txBody>
      </p:sp>
      <p:pic>
        <p:nvPicPr>
          <p:cNvPr id="40" name="Picture 14" descr="A screenshot of a map&#10;&#10;Description automatically generated">
            <a:extLst>
              <a:ext uri="{FF2B5EF4-FFF2-40B4-BE49-F238E27FC236}">
                <a16:creationId xmlns:a16="http://schemas.microsoft.com/office/drawing/2014/main" id="{7EC81001-447D-51CC-CACE-DD6228939B9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5559"/>
          <a:stretch/>
        </p:blipFill>
        <p:spPr>
          <a:xfrm>
            <a:off x="7783524" y="225232"/>
            <a:ext cx="4215420" cy="3473986"/>
          </a:xfrm>
          <a:prstGeom prst="rect">
            <a:avLst/>
          </a:prstGeom>
        </p:spPr>
      </p:pic>
      <p:sp>
        <p:nvSpPr>
          <p:cNvPr id="41" name="Content Placeholder 2">
            <a:extLst>
              <a:ext uri="{FF2B5EF4-FFF2-40B4-BE49-F238E27FC236}">
                <a16:creationId xmlns:a16="http://schemas.microsoft.com/office/drawing/2014/main" id="{E2595713-1B9F-A867-A01D-7D8B1A7B1B97}"/>
              </a:ext>
            </a:extLst>
          </p:cNvPr>
          <p:cNvSpPr txBox="1">
            <a:spLocks/>
          </p:cNvSpPr>
          <p:nvPr/>
        </p:nvSpPr>
        <p:spPr>
          <a:xfrm>
            <a:off x="2310852" y="3003632"/>
            <a:ext cx="5504562" cy="7434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ts val="1000"/>
              </a:lnSpc>
              <a:buFont typeface="Arial"/>
              <a:buNone/>
            </a:pPr>
            <a:r>
              <a:rPr lang="en-US" altLang="zh-CN" sz="1800" dirty="0">
                <a:solidFill>
                  <a:srgbClr val="7030A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Two Hours’ Driving Distance </a:t>
            </a:r>
          </a:p>
          <a:p>
            <a:pPr marL="0" indent="0" algn="r">
              <a:lnSpc>
                <a:spcPts val="1000"/>
              </a:lnSpc>
              <a:buFont typeface="Arial"/>
              <a:buNone/>
            </a:pPr>
            <a:r>
              <a:rPr lang="en-US" altLang="zh-CN" sz="1800" dirty="0">
                <a:solidFill>
                  <a:srgbClr val="7030A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to </a:t>
            </a:r>
            <a:r>
              <a:rPr lang="en-US" altLang="zh-CN" sz="1800" dirty="0">
                <a:solidFill>
                  <a:srgbClr val="C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Silicon Valley</a:t>
            </a:r>
          </a:p>
        </p:txBody>
      </p:sp>
    </p:spTree>
    <p:extLst>
      <p:ext uri="{BB962C8B-B14F-4D97-AF65-F5344CB8AC3E}">
        <p14:creationId xmlns:p14="http://schemas.microsoft.com/office/powerpoint/2010/main" val="3661311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19">
            <a:extLst>
              <a:ext uri="{FF2B5EF4-FFF2-40B4-BE49-F238E27FC236}">
                <a16:creationId xmlns:a16="http://schemas.microsoft.com/office/drawing/2014/main" id="{8EE8D854-38E9-6939-FB21-4D1E64FBCE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2838" y="999122"/>
            <a:ext cx="3035243" cy="3035243"/>
          </a:xfrm>
          <a:prstGeom prst="rect">
            <a:avLst/>
          </a:prstGeom>
        </p:spPr>
      </p:pic>
      <p:pic>
        <p:nvPicPr>
          <p:cNvPr id="43" name="Picture 21" descr="A screenshot of a cellphone&#10;&#10;Description automatically generated">
            <a:extLst>
              <a:ext uri="{FF2B5EF4-FFF2-40B4-BE49-F238E27FC236}">
                <a16:creationId xmlns:a16="http://schemas.microsoft.com/office/drawing/2014/main" id="{D579BEEC-0CF0-AC12-417F-C5A632FB698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875"/>
          <a:stretch/>
        </p:blipFill>
        <p:spPr>
          <a:xfrm>
            <a:off x="8085747" y="1202204"/>
            <a:ext cx="1687822" cy="2831681"/>
          </a:xfrm>
          <a:prstGeom prst="rect">
            <a:avLst/>
          </a:prstGeom>
        </p:spPr>
      </p:pic>
      <p:sp>
        <p:nvSpPr>
          <p:cNvPr id="44" name="Rectangle: Rounded Corners 22">
            <a:extLst>
              <a:ext uri="{FF2B5EF4-FFF2-40B4-BE49-F238E27FC236}">
                <a16:creationId xmlns:a16="http://schemas.microsoft.com/office/drawing/2014/main" id="{97F50CBC-13F9-54C4-6DF0-426006668842}"/>
              </a:ext>
            </a:extLst>
          </p:cNvPr>
          <p:cNvSpPr/>
          <p:nvPr/>
        </p:nvSpPr>
        <p:spPr>
          <a:xfrm>
            <a:off x="8094400" y="1154814"/>
            <a:ext cx="1738622" cy="846098"/>
          </a:xfrm>
          <a:prstGeom prst="round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5" name="Picture 24">
            <a:extLst>
              <a:ext uri="{FF2B5EF4-FFF2-40B4-BE49-F238E27FC236}">
                <a16:creationId xmlns:a16="http://schemas.microsoft.com/office/drawing/2014/main" id="{B488AFB8-8869-140D-FAC5-B854C07D75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57409" y="2567561"/>
            <a:ext cx="1084796" cy="974368"/>
          </a:xfrm>
          <a:prstGeom prst="rect">
            <a:avLst/>
          </a:prstGeom>
        </p:spPr>
      </p:pic>
      <p:pic>
        <p:nvPicPr>
          <p:cNvPr id="46" name="Picture 30" descr="A screenshot of a cellphone&#10;&#10;Description automatically generated">
            <a:extLst>
              <a:ext uri="{FF2B5EF4-FFF2-40B4-BE49-F238E27FC236}">
                <a16:creationId xmlns:a16="http://schemas.microsoft.com/office/drawing/2014/main" id="{7636F19A-4DCB-F997-1176-1F3CD4CFEC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20976" y="1169498"/>
            <a:ext cx="1694795" cy="2796125"/>
          </a:xfrm>
          <a:prstGeom prst="rect">
            <a:avLst/>
          </a:prstGeom>
        </p:spPr>
      </p:pic>
      <p:pic>
        <p:nvPicPr>
          <p:cNvPr id="48" name="图片 47" descr="图形用户界面, 文本, 应用程序, 聊天或短信&#10;&#10;描述已自动生成">
            <a:extLst>
              <a:ext uri="{FF2B5EF4-FFF2-40B4-BE49-F238E27FC236}">
                <a16:creationId xmlns:a16="http://schemas.microsoft.com/office/drawing/2014/main" id="{1A2AEE96-9FD7-0015-C5D2-BC8030ECD71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424" y="1175096"/>
            <a:ext cx="1728056" cy="2827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0583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222</TotalTime>
  <Words>58</Words>
  <Application>Microsoft Office PowerPoint</Application>
  <PresentationFormat>宽屏</PresentationFormat>
  <Paragraphs>26</Paragraphs>
  <Slides>4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</vt:i4>
      </vt:variant>
    </vt:vector>
  </HeadingPairs>
  <TitlesOfParts>
    <vt:vector size="10" baseType="lpstr">
      <vt:lpstr>等线</vt:lpstr>
      <vt:lpstr>等线 Light</vt:lpstr>
      <vt:lpstr>Arial</vt:lpstr>
      <vt:lpstr>Calisto MT</vt:lpstr>
      <vt:lpstr>Helvetica</vt:lpstr>
      <vt:lpstr>Office 主题​​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Yiwei Wang</dc:creator>
  <cp:lastModifiedBy>Yiwei Wang</cp:lastModifiedBy>
  <cp:revision>23</cp:revision>
  <dcterms:created xsi:type="dcterms:W3CDTF">2025-01-04T21:26:41Z</dcterms:created>
  <dcterms:modified xsi:type="dcterms:W3CDTF">2025-01-05T19:40:35Z</dcterms:modified>
</cp:coreProperties>
</file>